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51117500" cy="32918400"/>
  <p:notesSz cx="6858000" cy="9144000"/>
  <p:embeddedFontLst>
    <p:embeddedFont>
      <p:font typeface="Merriweather" panose="00000500000000000000" pitchFamily="2" charset="0"/>
      <p:regular r:id="rId4"/>
    </p:embeddedFont>
    <p:embeddedFont>
      <p:font typeface="Merriweather Bold" panose="020B0604020202020204" charset="0"/>
      <p:regular r:id="rId5"/>
    </p:embeddedFont>
    <p:embeddedFont>
      <p:font typeface="Noto Serif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2" d="100"/>
          <a:sy n="22" d="100"/>
        </p:scale>
        <p:origin x="13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6984">
            <a:off x="-8048046" y="3961732"/>
            <a:ext cx="61199450" cy="33270247"/>
          </a:xfrm>
          <a:custGeom>
            <a:avLst/>
            <a:gdLst/>
            <a:ahLst/>
            <a:cxnLst/>
            <a:rect l="l" t="t" r="r" b="b"/>
            <a:pathLst>
              <a:path w="61199450" h="33270247">
                <a:moveTo>
                  <a:pt x="0" y="0"/>
                </a:moveTo>
                <a:lnTo>
                  <a:pt x="61199451" y="0"/>
                </a:lnTo>
                <a:lnTo>
                  <a:pt x="61199451" y="33270246"/>
                </a:lnTo>
                <a:lnTo>
                  <a:pt x="0" y="3327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9101369" y="-4193157"/>
            <a:ext cx="18202737" cy="18202737"/>
          </a:xfrm>
          <a:custGeom>
            <a:avLst/>
            <a:gdLst/>
            <a:ahLst/>
            <a:cxnLst/>
            <a:rect l="l" t="t" r="r" b="b"/>
            <a:pathLst>
              <a:path w="18202737" h="18202737">
                <a:moveTo>
                  <a:pt x="0" y="0"/>
                </a:moveTo>
                <a:lnTo>
                  <a:pt x="18202738" y="0"/>
                </a:lnTo>
                <a:lnTo>
                  <a:pt x="18202738" y="18202738"/>
                </a:lnTo>
                <a:lnTo>
                  <a:pt x="0" y="18202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9287645" y="-4193157"/>
            <a:ext cx="15744376" cy="15744376"/>
          </a:xfrm>
          <a:custGeom>
            <a:avLst/>
            <a:gdLst/>
            <a:ahLst/>
            <a:cxnLst/>
            <a:rect l="l" t="t" r="r" b="b"/>
            <a:pathLst>
              <a:path w="15744376" h="15744376">
                <a:moveTo>
                  <a:pt x="0" y="0"/>
                </a:moveTo>
                <a:lnTo>
                  <a:pt x="15744376" y="0"/>
                </a:lnTo>
                <a:lnTo>
                  <a:pt x="15744376" y="15744376"/>
                </a:lnTo>
                <a:lnTo>
                  <a:pt x="0" y="15744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21790" y="7271891"/>
            <a:ext cx="47586752" cy="166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52"/>
              </a:lnSpc>
            </a:pPr>
            <a:r>
              <a:rPr lang="en-US" sz="8000" b="1" dirty="0">
                <a:solidFill>
                  <a:srgbClr val="64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DEVELOPMENT THROUGH RESEARCH AND INNOVATION, IDSC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33350" y="3958301"/>
            <a:ext cx="27470091" cy="154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3"/>
              </a:lnSpc>
            </a:pPr>
            <a:r>
              <a:rPr lang="en-US" sz="6600" b="1" dirty="0">
                <a:solidFill>
                  <a:srgbClr val="11355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INTERNATIONAL SCIENTIFIC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733848" y="10838642"/>
            <a:ext cx="15669093" cy="204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74"/>
              </a:lnSpc>
            </a:pPr>
            <a:r>
              <a:rPr lang="en-US" sz="10663" b="1" dirty="0">
                <a:solidFill>
                  <a:srgbClr val="64000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TITLE OF THE PAPER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553495" y="14598271"/>
            <a:ext cx="12723342" cy="136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7"/>
              </a:lnSpc>
            </a:pPr>
            <a:r>
              <a:rPr lang="en-US" sz="7991" dirty="0">
                <a:solidFill>
                  <a:srgbClr val="11355C"/>
                </a:solidFill>
                <a:latin typeface="Merriweather"/>
                <a:ea typeface="Merriweather"/>
                <a:cs typeface="Merriweather"/>
                <a:sym typeface="Merriweather"/>
              </a:rPr>
              <a:t>Author, Affiliation, Email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966930" y="508250"/>
            <a:ext cx="25841220" cy="2311149"/>
            <a:chOff x="0" y="0"/>
            <a:chExt cx="52170441" cy="4148598"/>
          </a:xfrm>
        </p:grpSpPr>
        <p:sp>
          <p:nvSpPr>
            <p:cNvPr id="10" name="Freeform 10"/>
            <p:cNvSpPr/>
            <p:nvPr/>
          </p:nvSpPr>
          <p:spPr>
            <a:xfrm>
              <a:off x="0" y="534880"/>
              <a:ext cx="9564331" cy="2450860"/>
            </a:xfrm>
            <a:custGeom>
              <a:avLst/>
              <a:gdLst/>
              <a:ahLst/>
              <a:cxnLst/>
              <a:rect l="l" t="t" r="r" b="b"/>
              <a:pathLst>
                <a:path w="9564331" h="2450860">
                  <a:moveTo>
                    <a:pt x="0" y="0"/>
                  </a:moveTo>
                  <a:lnTo>
                    <a:pt x="9564331" y="0"/>
                  </a:lnTo>
                  <a:lnTo>
                    <a:pt x="9564331" y="2450860"/>
                  </a:lnTo>
                  <a:lnTo>
                    <a:pt x="0" y="245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9988364" y="61991"/>
              <a:ext cx="6197667" cy="3867973"/>
            </a:xfrm>
            <a:custGeom>
              <a:avLst/>
              <a:gdLst/>
              <a:ahLst/>
              <a:cxnLst/>
              <a:rect l="l" t="t" r="r" b="b"/>
              <a:pathLst>
                <a:path w="6197667" h="3867973">
                  <a:moveTo>
                    <a:pt x="0" y="0"/>
                  </a:moveTo>
                  <a:lnTo>
                    <a:pt x="6197667" y="0"/>
                  </a:lnTo>
                  <a:lnTo>
                    <a:pt x="6197667" y="3867973"/>
                  </a:lnTo>
                  <a:lnTo>
                    <a:pt x="0" y="3867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2042" b="-1682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6610064" y="0"/>
              <a:ext cx="2889826" cy="4148598"/>
            </a:xfrm>
            <a:custGeom>
              <a:avLst/>
              <a:gdLst/>
              <a:ahLst/>
              <a:cxnLst/>
              <a:rect l="l" t="t" r="r" b="b"/>
              <a:pathLst>
                <a:path w="2889826" h="4148598">
                  <a:moveTo>
                    <a:pt x="0" y="0"/>
                  </a:moveTo>
                  <a:lnTo>
                    <a:pt x="2889827" y="0"/>
                  </a:lnTo>
                  <a:lnTo>
                    <a:pt x="2889827" y="4148598"/>
                  </a:lnTo>
                  <a:lnTo>
                    <a:pt x="0" y="4148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55106" t="-13130" r="-52743" b="-12348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051306" y="165892"/>
              <a:ext cx="3336168" cy="3764071"/>
            </a:xfrm>
            <a:custGeom>
              <a:avLst/>
              <a:gdLst/>
              <a:ahLst/>
              <a:cxnLst/>
              <a:rect l="l" t="t" r="r" b="b"/>
              <a:pathLst>
                <a:path w="3336168" h="3764071">
                  <a:moveTo>
                    <a:pt x="0" y="0"/>
                  </a:moveTo>
                  <a:lnTo>
                    <a:pt x="3336168" y="0"/>
                  </a:lnTo>
                  <a:lnTo>
                    <a:pt x="3336168" y="3764072"/>
                  </a:lnTo>
                  <a:lnTo>
                    <a:pt x="0" y="3764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5322" r="-14861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4038316" y="267770"/>
              <a:ext cx="3988171" cy="3456415"/>
            </a:xfrm>
            <a:custGeom>
              <a:avLst/>
              <a:gdLst/>
              <a:ahLst/>
              <a:cxnLst/>
              <a:rect l="l" t="t" r="r" b="b"/>
              <a:pathLst>
                <a:path w="3988171" h="3456415">
                  <a:moveTo>
                    <a:pt x="0" y="0"/>
                  </a:moveTo>
                  <a:lnTo>
                    <a:pt x="3988171" y="0"/>
                  </a:lnTo>
                  <a:lnTo>
                    <a:pt x="3988171" y="3456415"/>
                  </a:lnTo>
                  <a:lnTo>
                    <a:pt x="0" y="345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8470787" y="126937"/>
              <a:ext cx="5300894" cy="3894725"/>
            </a:xfrm>
            <a:custGeom>
              <a:avLst/>
              <a:gdLst/>
              <a:ahLst/>
              <a:cxnLst/>
              <a:rect l="l" t="t" r="r" b="b"/>
              <a:pathLst>
                <a:path w="5300894" h="3894725">
                  <a:moveTo>
                    <a:pt x="0" y="0"/>
                  </a:moveTo>
                  <a:lnTo>
                    <a:pt x="5300894" y="0"/>
                  </a:lnTo>
                  <a:lnTo>
                    <a:pt x="5300894" y="3894725"/>
                  </a:lnTo>
                  <a:lnTo>
                    <a:pt x="0" y="389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3909" t="-16646" r="-3412" b="-9948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4287739" y="573785"/>
              <a:ext cx="3401870" cy="2948287"/>
            </a:xfrm>
            <a:custGeom>
              <a:avLst/>
              <a:gdLst/>
              <a:ahLst/>
              <a:cxnLst/>
              <a:rect l="l" t="t" r="r" b="b"/>
              <a:pathLst>
                <a:path w="3401870" h="2948287">
                  <a:moveTo>
                    <a:pt x="0" y="0"/>
                  </a:moveTo>
                  <a:lnTo>
                    <a:pt x="3401870" y="0"/>
                  </a:lnTo>
                  <a:lnTo>
                    <a:pt x="3401870" y="2948287"/>
                  </a:lnTo>
                  <a:lnTo>
                    <a:pt x="0" y="2948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8400293" y="573940"/>
              <a:ext cx="2325883" cy="3018764"/>
            </a:xfrm>
            <a:custGeom>
              <a:avLst/>
              <a:gdLst/>
              <a:ahLst/>
              <a:cxnLst/>
              <a:rect l="l" t="t" r="r" b="b"/>
              <a:pathLst>
                <a:path w="2325883" h="3018764">
                  <a:moveTo>
                    <a:pt x="0" y="0"/>
                  </a:moveTo>
                  <a:lnTo>
                    <a:pt x="2325882" y="0"/>
                  </a:lnTo>
                  <a:lnTo>
                    <a:pt x="2325882" y="3018764"/>
                  </a:lnTo>
                  <a:lnTo>
                    <a:pt x="0" y="301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8125" r="-31632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1858790" y="534880"/>
              <a:ext cx="5305348" cy="2747505"/>
            </a:xfrm>
            <a:custGeom>
              <a:avLst/>
              <a:gdLst/>
              <a:ahLst/>
              <a:cxnLst/>
              <a:rect l="l" t="t" r="r" b="b"/>
              <a:pathLst>
                <a:path w="5305348" h="2747505">
                  <a:moveTo>
                    <a:pt x="0" y="0"/>
                  </a:moveTo>
                  <a:lnTo>
                    <a:pt x="5305348" y="0"/>
                  </a:lnTo>
                  <a:lnTo>
                    <a:pt x="5305348" y="2747505"/>
                  </a:lnTo>
                  <a:lnTo>
                    <a:pt x="0" y="2747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43087" b="-50009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7874147" y="534880"/>
              <a:ext cx="4296293" cy="2909700"/>
            </a:xfrm>
            <a:custGeom>
              <a:avLst/>
              <a:gdLst/>
              <a:ahLst/>
              <a:cxnLst/>
              <a:rect l="l" t="t" r="r" b="b"/>
              <a:pathLst>
                <a:path w="4296293" h="2909700">
                  <a:moveTo>
                    <a:pt x="0" y="0"/>
                  </a:moveTo>
                  <a:lnTo>
                    <a:pt x="4296294" y="0"/>
                  </a:lnTo>
                  <a:lnTo>
                    <a:pt x="4296294" y="2909701"/>
                  </a:lnTo>
                  <a:lnTo>
                    <a:pt x="0" y="2909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13498" b="-14468"/>
              </a:stretch>
            </a:blipFill>
          </p:spPr>
        </p:sp>
      </p:grpSp>
      <p:sp>
        <p:nvSpPr>
          <p:cNvPr id="20" name="Freeform 4">
            <a:extLst>
              <a:ext uri="{FF2B5EF4-FFF2-40B4-BE49-F238E27FC236}">
                <a16:creationId xmlns:a16="http://schemas.microsoft.com/office/drawing/2014/main" id="{665A4500-C843-D2CA-F172-E3AF8056E83D}"/>
              </a:ext>
            </a:extLst>
          </p:cNvPr>
          <p:cNvSpPr/>
          <p:nvPr/>
        </p:nvSpPr>
        <p:spPr>
          <a:xfrm>
            <a:off x="28575" y="32232600"/>
            <a:ext cx="51120675" cy="685800"/>
          </a:xfrm>
          <a:custGeom>
            <a:avLst/>
            <a:gdLst/>
            <a:ahLst/>
            <a:cxnLst/>
            <a:rect l="l" t="t" r="r" b="b"/>
            <a:pathLst>
              <a:path w="51120675" h="5814977">
                <a:moveTo>
                  <a:pt x="0" y="0"/>
                </a:moveTo>
                <a:lnTo>
                  <a:pt x="51120675" y="0"/>
                </a:lnTo>
                <a:lnTo>
                  <a:pt x="51120675" y="5814977"/>
                </a:lnTo>
                <a:lnTo>
                  <a:pt x="0" y="58149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101369" y="-4193157"/>
            <a:ext cx="18202737" cy="18202737"/>
          </a:xfrm>
          <a:custGeom>
            <a:avLst/>
            <a:gdLst/>
            <a:ahLst/>
            <a:cxnLst/>
            <a:rect l="l" t="t" r="r" b="b"/>
            <a:pathLst>
              <a:path w="18202737" h="18202737">
                <a:moveTo>
                  <a:pt x="0" y="0"/>
                </a:moveTo>
                <a:lnTo>
                  <a:pt x="18202738" y="0"/>
                </a:lnTo>
                <a:lnTo>
                  <a:pt x="18202738" y="18202738"/>
                </a:lnTo>
                <a:lnTo>
                  <a:pt x="0" y="1820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9287645" y="-4193157"/>
            <a:ext cx="15744376" cy="15744376"/>
          </a:xfrm>
          <a:custGeom>
            <a:avLst/>
            <a:gdLst/>
            <a:ahLst/>
            <a:cxnLst/>
            <a:rect l="l" t="t" r="r" b="b"/>
            <a:pathLst>
              <a:path w="15744376" h="15744376">
                <a:moveTo>
                  <a:pt x="0" y="0"/>
                </a:moveTo>
                <a:lnTo>
                  <a:pt x="15744376" y="0"/>
                </a:lnTo>
                <a:lnTo>
                  <a:pt x="15744376" y="15744376"/>
                </a:lnTo>
                <a:lnTo>
                  <a:pt x="0" y="15744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75" y="31071370"/>
            <a:ext cx="51120675" cy="1847030"/>
          </a:xfrm>
          <a:custGeom>
            <a:avLst/>
            <a:gdLst/>
            <a:ahLst/>
            <a:cxnLst/>
            <a:rect l="l" t="t" r="r" b="b"/>
            <a:pathLst>
              <a:path w="51120675" h="5814977">
                <a:moveTo>
                  <a:pt x="0" y="0"/>
                </a:moveTo>
                <a:lnTo>
                  <a:pt x="51120675" y="0"/>
                </a:lnTo>
                <a:lnTo>
                  <a:pt x="51120675" y="5814977"/>
                </a:lnTo>
                <a:lnTo>
                  <a:pt x="0" y="58149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636500" y="142130"/>
            <a:ext cx="26060401" cy="1847031"/>
            <a:chOff x="0" y="0"/>
            <a:chExt cx="52170441" cy="4148598"/>
          </a:xfrm>
        </p:grpSpPr>
        <p:sp>
          <p:nvSpPr>
            <p:cNvPr id="6" name="Freeform 6"/>
            <p:cNvSpPr/>
            <p:nvPr/>
          </p:nvSpPr>
          <p:spPr>
            <a:xfrm>
              <a:off x="0" y="534880"/>
              <a:ext cx="9564331" cy="2450860"/>
            </a:xfrm>
            <a:custGeom>
              <a:avLst/>
              <a:gdLst/>
              <a:ahLst/>
              <a:cxnLst/>
              <a:rect l="l" t="t" r="r" b="b"/>
              <a:pathLst>
                <a:path w="9564331" h="2450860">
                  <a:moveTo>
                    <a:pt x="0" y="0"/>
                  </a:moveTo>
                  <a:lnTo>
                    <a:pt x="9564331" y="0"/>
                  </a:lnTo>
                  <a:lnTo>
                    <a:pt x="9564331" y="2450860"/>
                  </a:lnTo>
                  <a:lnTo>
                    <a:pt x="0" y="245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9988364" y="61991"/>
              <a:ext cx="6197667" cy="3867973"/>
            </a:xfrm>
            <a:custGeom>
              <a:avLst/>
              <a:gdLst/>
              <a:ahLst/>
              <a:cxnLst/>
              <a:rect l="l" t="t" r="r" b="b"/>
              <a:pathLst>
                <a:path w="6197667" h="3867973">
                  <a:moveTo>
                    <a:pt x="0" y="0"/>
                  </a:moveTo>
                  <a:lnTo>
                    <a:pt x="6197667" y="0"/>
                  </a:lnTo>
                  <a:lnTo>
                    <a:pt x="6197667" y="3867973"/>
                  </a:lnTo>
                  <a:lnTo>
                    <a:pt x="0" y="3867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2042" b="-1682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6610064" y="0"/>
              <a:ext cx="2889826" cy="4148598"/>
            </a:xfrm>
            <a:custGeom>
              <a:avLst/>
              <a:gdLst/>
              <a:ahLst/>
              <a:cxnLst/>
              <a:rect l="l" t="t" r="r" b="b"/>
              <a:pathLst>
                <a:path w="2889826" h="4148598">
                  <a:moveTo>
                    <a:pt x="0" y="0"/>
                  </a:moveTo>
                  <a:lnTo>
                    <a:pt x="2889827" y="0"/>
                  </a:lnTo>
                  <a:lnTo>
                    <a:pt x="2889827" y="4148598"/>
                  </a:lnTo>
                  <a:lnTo>
                    <a:pt x="0" y="4148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55106" t="-13130" r="-52743" b="-1234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051306" y="165892"/>
              <a:ext cx="3336168" cy="3764071"/>
            </a:xfrm>
            <a:custGeom>
              <a:avLst/>
              <a:gdLst/>
              <a:ahLst/>
              <a:cxnLst/>
              <a:rect l="l" t="t" r="r" b="b"/>
              <a:pathLst>
                <a:path w="3336168" h="3764071">
                  <a:moveTo>
                    <a:pt x="0" y="0"/>
                  </a:moveTo>
                  <a:lnTo>
                    <a:pt x="3336168" y="0"/>
                  </a:lnTo>
                  <a:lnTo>
                    <a:pt x="3336168" y="3764072"/>
                  </a:lnTo>
                  <a:lnTo>
                    <a:pt x="0" y="3764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5322" r="-14861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4038316" y="267770"/>
              <a:ext cx="3988171" cy="3456415"/>
            </a:xfrm>
            <a:custGeom>
              <a:avLst/>
              <a:gdLst/>
              <a:ahLst/>
              <a:cxnLst/>
              <a:rect l="l" t="t" r="r" b="b"/>
              <a:pathLst>
                <a:path w="3988171" h="3456415">
                  <a:moveTo>
                    <a:pt x="0" y="0"/>
                  </a:moveTo>
                  <a:lnTo>
                    <a:pt x="3988171" y="0"/>
                  </a:lnTo>
                  <a:lnTo>
                    <a:pt x="3988171" y="3456415"/>
                  </a:lnTo>
                  <a:lnTo>
                    <a:pt x="0" y="345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8470787" y="126937"/>
              <a:ext cx="5300894" cy="3894725"/>
            </a:xfrm>
            <a:custGeom>
              <a:avLst/>
              <a:gdLst/>
              <a:ahLst/>
              <a:cxnLst/>
              <a:rect l="l" t="t" r="r" b="b"/>
              <a:pathLst>
                <a:path w="5300894" h="3894725">
                  <a:moveTo>
                    <a:pt x="0" y="0"/>
                  </a:moveTo>
                  <a:lnTo>
                    <a:pt x="5300894" y="0"/>
                  </a:lnTo>
                  <a:lnTo>
                    <a:pt x="5300894" y="3894725"/>
                  </a:lnTo>
                  <a:lnTo>
                    <a:pt x="0" y="3894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3909" t="-16646" r="-3412" b="-9948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4287739" y="573785"/>
              <a:ext cx="3401870" cy="2948287"/>
            </a:xfrm>
            <a:custGeom>
              <a:avLst/>
              <a:gdLst/>
              <a:ahLst/>
              <a:cxnLst/>
              <a:rect l="l" t="t" r="r" b="b"/>
              <a:pathLst>
                <a:path w="3401870" h="2948287">
                  <a:moveTo>
                    <a:pt x="0" y="0"/>
                  </a:moveTo>
                  <a:lnTo>
                    <a:pt x="3401870" y="0"/>
                  </a:lnTo>
                  <a:lnTo>
                    <a:pt x="3401870" y="2948287"/>
                  </a:lnTo>
                  <a:lnTo>
                    <a:pt x="0" y="2948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8400293" y="573940"/>
              <a:ext cx="2325883" cy="3018764"/>
            </a:xfrm>
            <a:custGeom>
              <a:avLst/>
              <a:gdLst/>
              <a:ahLst/>
              <a:cxnLst/>
              <a:rect l="l" t="t" r="r" b="b"/>
              <a:pathLst>
                <a:path w="2325883" h="3018764">
                  <a:moveTo>
                    <a:pt x="0" y="0"/>
                  </a:moveTo>
                  <a:lnTo>
                    <a:pt x="2325882" y="0"/>
                  </a:lnTo>
                  <a:lnTo>
                    <a:pt x="2325882" y="3018764"/>
                  </a:lnTo>
                  <a:lnTo>
                    <a:pt x="0" y="301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8125" r="-3163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1858790" y="534880"/>
              <a:ext cx="5305348" cy="2747505"/>
            </a:xfrm>
            <a:custGeom>
              <a:avLst/>
              <a:gdLst/>
              <a:ahLst/>
              <a:cxnLst/>
              <a:rect l="l" t="t" r="r" b="b"/>
              <a:pathLst>
                <a:path w="5305348" h="2747505">
                  <a:moveTo>
                    <a:pt x="0" y="0"/>
                  </a:moveTo>
                  <a:lnTo>
                    <a:pt x="5305348" y="0"/>
                  </a:lnTo>
                  <a:lnTo>
                    <a:pt x="5305348" y="2747505"/>
                  </a:lnTo>
                  <a:lnTo>
                    <a:pt x="0" y="2747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43087" b="-50009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7874147" y="534880"/>
              <a:ext cx="4296293" cy="2909700"/>
            </a:xfrm>
            <a:custGeom>
              <a:avLst/>
              <a:gdLst/>
              <a:ahLst/>
              <a:cxnLst/>
              <a:rect l="l" t="t" r="r" b="b"/>
              <a:pathLst>
                <a:path w="4296293" h="2909700">
                  <a:moveTo>
                    <a:pt x="0" y="0"/>
                  </a:moveTo>
                  <a:lnTo>
                    <a:pt x="4296294" y="0"/>
                  </a:lnTo>
                  <a:lnTo>
                    <a:pt x="4296294" y="2909701"/>
                  </a:lnTo>
                  <a:lnTo>
                    <a:pt x="0" y="2909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t="-13498" b="-14468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2556034" y="13401057"/>
            <a:ext cx="13452809" cy="10224135"/>
          </a:xfrm>
          <a:custGeom>
            <a:avLst/>
            <a:gdLst/>
            <a:ahLst/>
            <a:cxnLst/>
            <a:rect l="l" t="t" r="r" b="b"/>
            <a:pathLst>
              <a:path w="13452809" h="10224135">
                <a:moveTo>
                  <a:pt x="0" y="0"/>
                </a:moveTo>
                <a:lnTo>
                  <a:pt x="13452809" y="0"/>
                </a:lnTo>
                <a:lnTo>
                  <a:pt x="13452809" y="10224135"/>
                </a:lnTo>
                <a:lnTo>
                  <a:pt x="0" y="102241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444910" y="31563065"/>
            <a:ext cx="51594160" cy="90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3"/>
              </a:lnSpc>
            </a:pPr>
            <a:r>
              <a:rPr lang="en-US" sz="3200" b="1" dirty="0">
                <a:solidFill>
                  <a:srgbClr val="EAECE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International Scientific Conference  „Development through Research  and Innovation”, IDSC-2026, 7th Edition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18898" y="10644614"/>
            <a:ext cx="17608787" cy="163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1"/>
              </a:lnSpc>
            </a:pPr>
            <a:r>
              <a:rPr lang="en-US" sz="9543" b="1" dirty="0">
                <a:solidFill>
                  <a:srgbClr val="11355C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Structure of the presentation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32029" y="13248657"/>
            <a:ext cx="5962921" cy="136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87"/>
              </a:lnSpc>
            </a:pPr>
            <a:r>
              <a:rPr lang="en-US" sz="7991" dirty="0">
                <a:solidFill>
                  <a:srgbClr val="11355C"/>
                </a:solidFill>
                <a:latin typeface="Merriweather"/>
                <a:ea typeface="Merriweather"/>
                <a:cs typeface="Merriweather"/>
                <a:sym typeface="Merriweather"/>
              </a:rPr>
              <a:t>Abstract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32029" y="16306800"/>
            <a:ext cx="8172721" cy="136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87"/>
              </a:lnSpc>
            </a:pPr>
            <a:r>
              <a:rPr lang="en-US" sz="7991" dirty="0">
                <a:solidFill>
                  <a:srgbClr val="11355C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2029" y="19199440"/>
            <a:ext cx="12363721" cy="136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87"/>
              </a:lnSpc>
            </a:pPr>
            <a:r>
              <a:rPr lang="en-US" sz="7991" dirty="0">
                <a:solidFill>
                  <a:srgbClr val="11355C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 methodology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32028" y="21750989"/>
            <a:ext cx="12363721" cy="136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87"/>
              </a:lnSpc>
            </a:pPr>
            <a:r>
              <a:rPr lang="en-US" sz="7991">
                <a:solidFill>
                  <a:srgbClr val="11355C"/>
                </a:solidFill>
                <a:latin typeface="Merriweather"/>
                <a:ea typeface="Merriweather"/>
                <a:cs typeface="Merriweather"/>
                <a:sym typeface="Merriweather"/>
              </a:rPr>
              <a:t>Results and discussion</a:t>
            </a:r>
          </a:p>
        </p:txBody>
      </p:sp>
      <p:sp>
        <p:nvSpPr>
          <p:cNvPr id="23" name="Freeform 23"/>
          <p:cNvSpPr/>
          <p:nvPr/>
        </p:nvSpPr>
        <p:spPr>
          <a:xfrm>
            <a:off x="2556034" y="24749374"/>
            <a:ext cx="13452809" cy="2711466"/>
          </a:xfrm>
          <a:custGeom>
            <a:avLst/>
            <a:gdLst/>
            <a:ahLst/>
            <a:cxnLst/>
            <a:rect l="l" t="t" r="r" b="b"/>
            <a:pathLst>
              <a:path w="13452809" h="2711466">
                <a:moveTo>
                  <a:pt x="0" y="0"/>
                </a:moveTo>
                <a:lnTo>
                  <a:pt x="13452809" y="0"/>
                </a:lnTo>
                <a:lnTo>
                  <a:pt x="13452809" y="2711466"/>
                </a:lnTo>
                <a:lnTo>
                  <a:pt x="0" y="27114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277070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432028" y="24735661"/>
            <a:ext cx="7639321" cy="136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87"/>
              </a:lnSpc>
            </a:pPr>
            <a:r>
              <a:rPr lang="en-US" sz="7991" dirty="0">
                <a:solidFill>
                  <a:srgbClr val="11355C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</Words>
  <Application>Microsoft Office PowerPoint</Application>
  <PresentationFormat>Particularizare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8" baseType="lpstr">
      <vt:lpstr>Noto Serif Bold</vt:lpstr>
      <vt:lpstr>Merriweather</vt:lpstr>
      <vt:lpstr>Merriweather Bold</vt:lpstr>
      <vt:lpstr>Calibri</vt:lpstr>
      <vt:lpstr>Arial</vt:lpstr>
      <vt:lpstr>Office Theme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Business Webinar banner</dc:title>
  <dc:creator>Mihaila Svetlana</dc:creator>
  <cp:lastModifiedBy>Mihaila Svetlana</cp:lastModifiedBy>
  <cp:revision>2</cp:revision>
  <dcterms:created xsi:type="dcterms:W3CDTF">2006-08-16T00:00:00Z</dcterms:created>
  <dcterms:modified xsi:type="dcterms:W3CDTF">2026-02-03T12:51:01Z</dcterms:modified>
  <dc:identifier>DAHAGuXtMBI</dc:identifier>
</cp:coreProperties>
</file>